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72" r:id="rId4"/>
    <p:sldId id="262" r:id="rId5"/>
    <p:sldId id="348" r:id="rId6"/>
    <p:sldId id="264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42" r:id="rId28"/>
    <p:sldId id="343" r:id="rId29"/>
    <p:sldId id="344" r:id="rId30"/>
    <p:sldId id="345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2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Inspiração das Sagradas Escrituras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Bibliologia: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Firmar nossa crença de que a Bíblia que temos é confiável. 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Evidenciar nossa confissão de que a Bíblia que temos foi inspirada pelo Senhor. 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417284"/>
            <a:ext cx="8475648" cy="200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não é um livro comum, ela é Sagrada e digna de confiança. A bíblia não é um livro comum porque não foi escrito por homens comuns, mas homens inspirados pelo Espírito Santo. 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http://alexandremilhoranza.files.wordpress.com/2009/09/inspiracao-biblic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118" y="3796136"/>
            <a:ext cx="3992335" cy="2773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433612"/>
            <a:ext cx="8475648" cy="4389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inspirou o texto sagrado para que o homem pudesse conhecê-Lo, conhecer a redenção e viver de forma que traga glória ao seu nome. </a:t>
            </a: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 na inspiração é tão importante que nossa crença, fundamentos eclesiológicos, ética, esperança de salvação e uma infinidade de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outros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assuntos perdem sua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lógica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razão, se ela assim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não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fosse.</a:t>
            </a:r>
          </a:p>
        </p:txBody>
      </p:sp>
      <p:pic>
        <p:nvPicPr>
          <p:cNvPr id="8" name="Picture 7" descr="http://alexandremilhoranza.files.wordpress.com/2009/09/inspiracao-biblic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118" y="3796136"/>
            <a:ext cx="3992335" cy="2773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651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2376" y="1426603"/>
            <a:ext cx="84745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Inspiração Bíblica ou Doutrina da Inspiração é a crença de que o Espírito Santo foi o verdadeiro “autor” e motivador para os Escritos que compuseram a Bíblia. O Espírito de Deus agiu em determinados homens no decorrer da história, os separando, algumas vezes sem que </a:t>
            </a:r>
            <a:r>
              <a:rPr lang="pt-BR" sz="2800" dirty="0" smtClean="0"/>
              <a:t>eles</a:t>
            </a:r>
            <a:endParaRPr lang="pt-BR" sz="2800" dirty="0"/>
          </a:p>
        </p:txBody>
      </p:sp>
      <p:pic>
        <p:nvPicPr>
          <p:cNvPr id="1028" name="Picture 4" descr="http://gloria-aleluia.org.br/wp-content/uploads/2013/10/leia-a-b%C3%ADbl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640" y="3557482"/>
            <a:ext cx="4739370" cy="3159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2377" y="3541154"/>
            <a:ext cx="43014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mesmo </a:t>
            </a:r>
            <a:r>
              <a:rPr lang="pt-BR" sz="2800" dirty="0"/>
              <a:t>soubessem, para que Deus se revelasse. Deus inspirou estes homens e perpetuou Sua Palavra que chegou até nós. </a:t>
            </a: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, sabendo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; porque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nunca jamais qualquer profecia foi dada por vontade 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262692" y="4655237"/>
            <a:ext cx="5791650" cy="501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- Pedro confirma a Palavra profética (19).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60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assim, </a:t>
            </a:r>
            <a:r>
              <a:rPr lang="pt-BR" sz="2300" b="1" u="sng" dirty="0">
                <a:solidFill>
                  <a:srgbClr val="C00000"/>
                </a:solidFill>
                <a:latin typeface="+mj-lt"/>
              </a:rPr>
              <a:t>tanto mais confirmada a palavra profética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, e fazeis bem em atendê-la, como a uma candeia que brilha em lugar tenebroso, até que o dia clareie e a estrela da alva nasça em vosso coração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, sabendo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; porque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nunca jamais qualquer profecia foi dada por vontade 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262692" y="4655237"/>
            <a:ext cx="5791650" cy="501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- Pedro confirma a Palavra profética (19).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34" y="5169824"/>
            <a:ext cx="8522389" cy="16198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>
                <a:solidFill>
                  <a:schemeClr val="tx1"/>
                </a:solidFill>
              </a:rPr>
              <a:t>Isso significa que Pedro, o apóstolo, cria no conceito de que homens professaram por Deus. Em outras palavras, ele cria na autorização divina ao conceder capacidade aos homens para o revelarem nos escritos, e que isso seria completamente diferente de qualquer escrito ou conselho de sabedoria. </a:t>
            </a:r>
          </a:p>
        </p:txBody>
      </p:sp>
    </p:spTree>
    <p:extLst>
      <p:ext uri="{BB962C8B-B14F-4D97-AF65-F5344CB8AC3E}">
        <p14:creationId xmlns:p14="http://schemas.microsoft.com/office/powerpoint/2010/main" val="1852343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assim</a:t>
            </a:r>
            <a:r>
              <a:rPr lang="pt-BR" sz="2300" dirty="0">
                <a:latin typeface="+mj-lt"/>
              </a:rPr>
              <a:t>, tanto mais confirmada a palavra profética, e fazeis bem em atendê-la, como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a uma candeia que brilha em lugar tenebroso, até que o dia clareie e a estrela da alva nasça em vosso coração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, sabendo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; porque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nunca jamais qualquer profecia foi dada por vontade 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261407" y="4663401"/>
            <a:ext cx="7459734" cy="501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- Pedro ressalta que Ela é digna de ser obedecida (19).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70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assim</a:t>
            </a:r>
            <a:r>
              <a:rPr lang="pt-BR" sz="2300" dirty="0">
                <a:latin typeface="+mj-lt"/>
              </a:rPr>
              <a:t>, tanto mais confirmada a palavra profética, </a:t>
            </a:r>
            <a:r>
              <a:rPr lang="pt-BR" sz="2300" b="1" u="sng" dirty="0">
                <a:solidFill>
                  <a:srgbClr val="C00000"/>
                </a:solidFill>
                <a:latin typeface="+mj-lt"/>
              </a:rPr>
              <a:t>e fazeis bem em atendê-la, como a uma candeia que brilha em lugar tenebroso, até que o dia clareie e a estrela da alva nasça em vosso coração</a:t>
            </a:r>
            <a:r>
              <a:rPr lang="pt-BR" sz="2300" b="1" u="sng" dirty="0" smtClean="0">
                <a:solidFill>
                  <a:srgbClr val="C00000"/>
                </a:solidFill>
                <a:latin typeface="+mj-lt"/>
              </a:rPr>
              <a:t>, 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sabendo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; porque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nunca jamais qualquer profecia foi dada por vontade 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261407" y="4663401"/>
            <a:ext cx="7459734" cy="501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- Pedro ressalta que Ela é digna de ser obedecida (19).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734" y="5347607"/>
            <a:ext cx="8522389" cy="12706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O apóstolo crê e defende que ela é digna de ser obedecida. Observe que obedecer a Palavra, neste contexto, é colocar em risco a própria vida, o que reforça a crença da origem divina. </a:t>
            </a:r>
          </a:p>
        </p:txBody>
      </p:sp>
    </p:spTree>
    <p:extLst>
      <p:ext uri="{BB962C8B-B14F-4D97-AF65-F5344CB8AC3E}">
        <p14:creationId xmlns:p14="http://schemas.microsoft.com/office/powerpoint/2010/main" val="2451121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, isto: que nenhuma profecia da Escritura provém de particular elucidação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; porque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nunca jamais qualquer profecia foi dada por vontade 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- Pedro testifica a aceitação da Palavra como divina – não humana.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006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</a:t>
            </a:r>
            <a:r>
              <a:rPr lang="pt-BR" sz="2300" b="1" u="sng" dirty="0" smtClean="0">
                <a:solidFill>
                  <a:srgbClr val="C00000"/>
                </a:solidFill>
                <a:latin typeface="+mj-lt"/>
              </a:rPr>
              <a:t>sabendo</a:t>
            </a:r>
            <a:r>
              <a:rPr lang="pt-BR" sz="2300" b="1" u="sng" dirty="0">
                <a:solidFill>
                  <a:srgbClr val="C00000"/>
                </a:solidFill>
                <a:latin typeface="+mj-lt"/>
              </a:rPr>
              <a:t>, primeiramente, isto: que nenhuma profecia da Escritura provém de particular elucidação</a:t>
            </a:r>
            <a:r>
              <a:rPr lang="pt-BR" sz="2300" b="1" u="sng" dirty="0" smtClean="0">
                <a:solidFill>
                  <a:srgbClr val="C00000"/>
                </a:solidFill>
                <a:latin typeface="+mj-lt"/>
              </a:rPr>
              <a:t>;</a:t>
            </a:r>
            <a:r>
              <a:rPr lang="pt-BR" sz="2300" dirty="0" smtClean="0">
                <a:solidFill>
                  <a:srgbClr val="000000"/>
                </a:solidFill>
                <a:latin typeface="+mj-lt"/>
              </a:rPr>
              <a:t> porque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nunca jamais qualquer profecia foi dada por vontade 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- Pedro testifica a aceitação da Palavra como divina – não humana.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07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latin typeface="+mj-lt"/>
              </a:rPr>
              <a:t>; porque </a:t>
            </a:r>
            <a:r>
              <a:rPr lang="pt-BR" sz="2300" dirty="0">
                <a:latin typeface="+mj-lt"/>
              </a:rPr>
              <a:t>nunca jamais qualquer profecia foi dada por vontade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 - Pedro ressalva sobre a vontade humana</a:t>
            </a:r>
            <a:r>
              <a:rPr lang="pt-BR" sz="2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353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latin typeface="+mj-lt"/>
              </a:rPr>
              <a:t>; </a:t>
            </a:r>
            <a:r>
              <a:rPr lang="pt-BR" sz="2300" b="1" u="sng" dirty="0" smtClean="0">
                <a:solidFill>
                  <a:srgbClr val="C00000"/>
                </a:solidFill>
                <a:latin typeface="+mj-lt"/>
              </a:rPr>
              <a:t>porque </a:t>
            </a:r>
            <a:r>
              <a:rPr lang="pt-BR" sz="2300" b="1" u="sng" dirty="0">
                <a:solidFill>
                  <a:srgbClr val="C00000"/>
                </a:solidFill>
                <a:latin typeface="+mj-lt"/>
              </a:rPr>
              <a:t>nunca jamais qualquer profecia foi dada por vontade humana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 - Pedro ressalva sobre a vontade humana</a:t>
            </a:r>
            <a:r>
              <a:rPr lang="pt-BR" sz="2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734" y="5347607"/>
            <a:ext cx="8522389" cy="12706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O apóstolo relembra que jamais uma profecia teve origem na vontade humana. Na maioria das vezes, o profeta se comprometeu integralmente ao revelar Deus. </a:t>
            </a:r>
          </a:p>
        </p:txBody>
      </p:sp>
    </p:spTree>
    <p:extLst>
      <p:ext uri="{BB962C8B-B14F-4D97-AF65-F5344CB8AC3E}">
        <p14:creationId xmlns:p14="http://schemas.microsoft.com/office/powerpoint/2010/main" val="3817170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latin typeface="+mj-lt"/>
              </a:rPr>
              <a:t>; porque </a:t>
            </a:r>
            <a:r>
              <a:rPr lang="pt-BR" sz="2300" dirty="0">
                <a:latin typeface="+mj-lt"/>
              </a:rPr>
              <a:t>nunca jamais qualquer profecia foi dada por vontade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- Pedro relembra que homens já foram usados como “boca de Deus”.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17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latin typeface="+mj-lt"/>
              </a:rPr>
              <a:t>; porque </a:t>
            </a:r>
            <a:r>
              <a:rPr lang="pt-BR" sz="2300" dirty="0">
                <a:latin typeface="+mj-lt"/>
              </a:rPr>
              <a:t>nunca jamais qualquer profecia foi dada por vontade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humana; </a:t>
            </a:r>
            <a:r>
              <a:rPr lang="pt-BR" sz="2300" b="1" u="sng" dirty="0">
                <a:solidFill>
                  <a:srgbClr val="FF0000"/>
                </a:solidFill>
                <a:latin typeface="+mj-lt"/>
              </a:rPr>
              <a:t>entretanto, homens </a:t>
            </a:r>
            <a:r>
              <a:rPr lang="pt-BR" sz="2300" b="1" i="1" u="sng" dirty="0">
                <a:solidFill>
                  <a:srgbClr val="FF0000"/>
                </a:solidFill>
                <a:latin typeface="+mj-lt"/>
              </a:rPr>
              <a:t>santos</a:t>
            </a:r>
            <a:r>
              <a:rPr lang="pt-BR" sz="2300" b="1" u="sng" dirty="0">
                <a:solidFill>
                  <a:srgbClr val="FF0000"/>
                </a:solidFill>
                <a:latin typeface="+mj-lt"/>
              </a:rPr>
              <a:t> falaram da parte de Deus,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- Pedro relembra que homens já foram usados como “boca de Deus”.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734" y="5347607"/>
            <a:ext cx="8522389" cy="12706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Para Pedro é uma crença natural, que homens santos foram escolhidos em determinados momentos para falarem sobre Deus e por Deus. </a:t>
            </a:r>
          </a:p>
        </p:txBody>
      </p:sp>
    </p:spTree>
    <p:extLst>
      <p:ext uri="{BB962C8B-B14F-4D97-AF65-F5344CB8AC3E}">
        <p14:creationId xmlns:p14="http://schemas.microsoft.com/office/powerpoint/2010/main" val="2478679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latin typeface="+mj-lt"/>
              </a:rPr>
              <a:t>; porque </a:t>
            </a:r>
            <a:r>
              <a:rPr lang="pt-BR" sz="2300" dirty="0">
                <a:latin typeface="+mj-lt"/>
              </a:rPr>
              <a:t>nunca jamais qualquer profecia foi dada por vontade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movidos pelo Espírito Santo.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- Pedro reconhece a inspiração.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51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que é inspiração bíblica?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39315"/>
            <a:ext cx="7511143" cy="56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9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testemunho de Pedro - 2Pe 1.19-21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432" y="1962452"/>
            <a:ext cx="8482692" cy="2569934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000000"/>
                </a:solidFill>
                <a:latin typeface="+mj-lt"/>
              </a:rPr>
              <a:t>Temos, </a:t>
            </a:r>
            <a:r>
              <a:rPr lang="pt-BR" sz="2300" dirty="0">
                <a:latin typeface="+mj-lt"/>
              </a:rPr>
              <a:t>assim, tanto mais confirmada a palavra profética, e fazeis bem em atendê-la, como a uma candeia que brilha em lugar tenebroso, até que o dia clareie e a estrela da alva nasça em vosso coração</a:t>
            </a:r>
            <a:r>
              <a:rPr lang="pt-BR" sz="2300" dirty="0" smtClean="0">
                <a:latin typeface="+mj-lt"/>
              </a:rPr>
              <a:t>, sabendo</a:t>
            </a:r>
            <a:r>
              <a:rPr lang="pt-BR" sz="2300" dirty="0">
                <a:latin typeface="+mj-lt"/>
              </a:rPr>
              <a:t>, primeiramente, isto: que nenhuma profecia da Escritura provém de particular elucidação</a:t>
            </a:r>
            <a:r>
              <a:rPr lang="pt-BR" sz="2300" dirty="0" smtClean="0">
                <a:latin typeface="+mj-lt"/>
              </a:rPr>
              <a:t>; porque </a:t>
            </a:r>
            <a:r>
              <a:rPr lang="pt-BR" sz="2300" dirty="0">
                <a:latin typeface="+mj-lt"/>
              </a:rPr>
              <a:t>nunca jamais qualquer profecia foi dada por vontade 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humana; entretanto, homens </a:t>
            </a:r>
            <a:r>
              <a:rPr lang="pt-BR" sz="2300" i="1" dirty="0">
                <a:solidFill>
                  <a:srgbClr val="000000"/>
                </a:solidFill>
                <a:latin typeface="+mj-lt"/>
              </a:rPr>
              <a:t>santos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 falaram da parte de Deus, </a:t>
            </a:r>
            <a:r>
              <a:rPr lang="pt-BR" sz="2300" b="1" u="sng" dirty="0">
                <a:solidFill>
                  <a:srgbClr val="FF0000"/>
                </a:solidFill>
                <a:latin typeface="+mj-lt"/>
              </a:rPr>
              <a:t>movidos pelo Espírito Santo</a:t>
            </a:r>
            <a:r>
              <a:rPr lang="pt-BR" sz="230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4734" y="4663401"/>
            <a:ext cx="8281587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- Pedro reconhece a inspiração.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734" y="5347607"/>
            <a:ext cx="8522389" cy="12706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Por fim, o apóstolo deixa claro a Doutrina da Inspiração, estes homens, a quem ele se refere, foram motivados pelo Espírito Santo. </a:t>
            </a:r>
          </a:p>
        </p:txBody>
      </p:sp>
    </p:spTree>
    <p:extLst>
      <p:ext uri="{BB962C8B-B14F-4D97-AF65-F5344CB8AC3E}">
        <p14:creationId xmlns:p14="http://schemas.microsoft.com/office/powerpoint/2010/main" val="2853025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4929" y="1343028"/>
            <a:ext cx="4645478" cy="2955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é possivel afirmar que a Bíblia é digna de aceitação ou de ser obedecida sem concordar com a inspiração Divina. Se alguém negar a Inspiração bíblica, consequentemente, por lógica negará a  própria Bíblia. </a:t>
            </a:r>
            <a:endParaRPr lang="pt-BR" sz="25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https://deanlbailey.files.wordpress.com/2011/05/rabbi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6" t="18042" b="21907"/>
          <a:stretch/>
        </p:blipFill>
        <p:spPr bwMode="auto">
          <a:xfrm>
            <a:off x="4739050" y="1441741"/>
            <a:ext cx="4160021" cy="26815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44929" y="4262127"/>
            <a:ext cx="8654142" cy="2150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Neste </a:t>
            </a:r>
            <a:r>
              <a:rPr lang="pt-BR" sz="2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sentido, não apenas devemos afirmar a Inspiração, mas a ler, obedecer e viver sob sua autoridade, como sendo a própria “boca de Deus”. 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Observe que esta lógica se baseia no auto testemunho que a Revelação de Deus revela sobre ela mesma. </a:t>
            </a:r>
            <a:endParaRPr lang="pt-BR" sz="25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373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– A Palavra de Deus é útil. Só é útil porque é inspirada – 2Tm 3.16-17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5"/>
          <p:cNvSpPr txBox="1"/>
          <p:nvPr/>
        </p:nvSpPr>
        <p:spPr>
          <a:xfrm>
            <a:off x="334735" y="2130878"/>
            <a:ext cx="8556172" cy="1719172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i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“Toda a Escritura é inspirada por Deus e útil para o ensino, para a repreensão, para a correção, para a educação na justiça, a fim de que o homem de Deus seja perfeito e perfeitamente habilitado para toda boa obra.”</a:t>
            </a:r>
            <a:endParaRPr lang="pt-BR" sz="24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4735" y="4049486"/>
            <a:ext cx="8522389" cy="13879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Paulo afirma a inspiração ao exortar Timóteo. Se as letras não fossem Sagradas Letras, inspiradas divinamente, até poderia ser útil (lucrativa) para outras coisas, mas não seria para aquilo que Paulo indica à Timóteo – sabedoria para salvação em Cristo (vs 15).</a:t>
            </a:r>
          </a:p>
        </p:txBody>
      </p:sp>
      <p:sp>
        <p:nvSpPr>
          <p:cNvPr id="4" name="Rectangle 3"/>
          <p:cNvSpPr/>
          <p:nvPr/>
        </p:nvSpPr>
        <p:spPr>
          <a:xfrm>
            <a:off x="465364" y="5591562"/>
            <a:ext cx="81642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rgbClr val="000000"/>
                </a:solidFill>
                <a:latin typeface="+mj-lt"/>
              </a:rPr>
              <a:t>e que, desde a infância, sabes as sagradas letras, que podem tornar-te sábio para a salvação pela fé em Cristo Jesus.</a:t>
            </a:r>
            <a:endParaRPr lang="pt-BR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4551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6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– Autores do Novo Testamento criam na inspiração.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6"/>
          <p:cNvSpPr txBox="1"/>
          <p:nvPr/>
        </p:nvSpPr>
        <p:spPr>
          <a:xfrm>
            <a:off x="334735" y="2123394"/>
            <a:ext cx="8362474" cy="100917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1.22 –</a:t>
            </a:r>
            <a:r>
              <a:rPr lang="pt-BR" sz="240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pt-BR" sz="24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Ora, tudo isto aconteceu para que se cumprisse o que fora dito pelo Senhor por intermédio do profeta”</a:t>
            </a:r>
            <a:endParaRPr lang="pt-BR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7584" y="3442306"/>
            <a:ext cx="8522389" cy="12195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Mateus, ao citar sobre o nascimento de Jesus, registra que aconteceu para que se cumprisse o dito do Senhor, o profeta foi o meio pelo qual foi revelado, mas o dito é divino. </a:t>
            </a:r>
          </a:p>
        </p:txBody>
      </p:sp>
    </p:spTree>
    <p:extLst>
      <p:ext uri="{BB962C8B-B14F-4D97-AF65-F5344CB8AC3E}">
        <p14:creationId xmlns:p14="http://schemas.microsoft.com/office/powerpoint/2010/main" val="3525873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– Autores do Novo Testamento criam na inspiração.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7584" y="3817862"/>
            <a:ext cx="8522389" cy="12195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Lucas, ao relembrar o louvor de Zacarias, reconhece que os profetas foram apenas “boca” para que a revelação de Deus chegasse, e que agora se cumpria. </a:t>
            </a:r>
          </a:p>
        </p:txBody>
      </p:sp>
      <p:sp>
        <p:nvSpPr>
          <p:cNvPr id="10" name="Text Box 8"/>
          <p:cNvSpPr txBox="1"/>
          <p:nvPr/>
        </p:nvSpPr>
        <p:spPr>
          <a:xfrm>
            <a:off x="277583" y="1993655"/>
            <a:ext cx="8522389" cy="1598632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 1.68-70</a:t>
            </a:r>
            <a:r>
              <a:rPr lang="pt-BR" sz="22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BR" sz="2200" i="1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“Bendito seja o Senhor, Deus de Israel, porque visitou e redimiu o seu povo, e nos suscitou plena e poderosa salvação na casa de Davi, seu servo, como prometera, desde a antiguidade, por boca dos seus santos profetas”</a:t>
            </a:r>
            <a:endParaRPr lang="pt-BR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09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– Autores do Novo Testamento criam na inspiração.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7584" y="3817862"/>
            <a:ext cx="8522389" cy="14317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Pedro ao apresentar a profecia acerca de Judas, menciona que a profecia havia sido dada Pelo Espírito Santo, e não escrita pelo profeta. Observe que o profeta, neste caso, é somente o instrumento para que se conhecesse o dito </a:t>
            </a:r>
            <a:r>
              <a:rPr lang="pt-BR" sz="2100" dirty="0" smtClean="0">
                <a:solidFill>
                  <a:schemeClr val="tx1"/>
                </a:solidFill>
              </a:rPr>
              <a:t>divino.</a:t>
            </a:r>
            <a:endParaRPr lang="pt-BR" sz="2100" dirty="0">
              <a:solidFill>
                <a:schemeClr val="tx1"/>
              </a:solidFill>
            </a:endParaRPr>
          </a:p>
        </p:txBody>
      </p:sp>
      <p:sp>
        <p:nvSpPr>
          <p:cNvPr id="11" name="Text Box 9"/>
          <p:cNvSpPr txBox="1"/>
          <p:nvPr/>
        </p:nvSpPr>
        <p:spPr>
          <a:xfrm>
            <a:off x="277583" y="2065080"/>
            <a:ext cx="8522389" cy="137468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1.16</a:t>
            </a:r>
            <a:r>
              <a:rPr lang="pt-BR" sz="2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BR" sz="2200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2200" i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Irmãos, convinha que se cumprisse a Escritura que o Espírito Santo proferiu anteriormente por boca de Davi, acerca de Judas, que foi o guia daqueles que prenderam Jesus”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56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– O autor aos Hebreus conceituava o “dito pela boca de Deus” – Hb 4.12.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7584" y="3817862"/>
            <a:ext cx="8522389" cy="15624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O autor aos Hebreus menciona que a Palavra que saiu da “boca de Deus” é viva. Ele certamente nunca ouviu o som que saiu da boca de Deus literalmente, mas ele traz um conceito de que uma Palavra, quando inspirada, torna-se Palavra do Altíssimo, logo ela julga, avalia, condena, etc.</a:t>
            </a:r>
          </a:p>
        </p:txBody>
      </p:sp>
      <p:sp>
        <p:nvSpPr>
          <p:cNvPr id="13" name="Text Box 10"/>
          <p:cNvSpPr txBox="1"/>
          <p:nvPr/>
        </p:nvSpPr>
        <p:spPr>
          <a:xfrm>
            <a:off x="277585" y="1866596"/>
            <a:ext cx="8522388" cy="1759252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i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“Porque a palavra de Deus é viva, e eficaz, e mais cortante do que qualquer espada de dois gumes, e penetra até ao ponto de dividir alma e espírito, juntas e medulas, e é apta para discernir os pensamentos e propósitos do coração”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88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 – Jesus também testificou a Inspiração.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7584" y="3817862"/>
            <a:ext cx="8522389" cy="11215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Neste texto, Jesus não menciona o profeta, mas coloca a Escritura como autoridade, assumindo a inspiração. </a:t>
            </a:r>
          </a:p>
        </p:txBody>
      </p:sp>
      <p:sp>
        <p:nvSpPr>
          <p:cNvPr id="11" name="Text Box 11"/>
          <p:cNvSpPr txBox="1"/>
          <p:nvPr/>
        </p:nvSpPr>
        <p:spPr>
          <a:xfrm>
            <a:off x="277584" y="2130878"/>
            <a:ext cx="8531680" cy="1110343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 7.38 </a:t>
            </a:r>
            <a:r>
              <a:rPr lang="pt-BR" sz="2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pt-BR" sz="2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crer em mim, como diz a Escritura, do seu interior fluirão rios de água viva.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8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2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Testemunho da Inspiração.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7584" y="1331285"/>
            <a:ext cx="8809265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300" b="1" i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 – Jesus também testificou a Inspiração. </a:t>
            </a:r>
            <a:endParaRPr lang="pt-BR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7584" y="3817862"/>
            <a:ext cx="8522389" cy="11215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100" dirty="0">
                <a:solidFill>
                  <a:schemeClr val="tx1"/>
                </a:solidFill>
              </a:rPr>
              <a:t>Já neste texto de Jo 10.35, Jesus afirma a infalibilidade das Escrituras assumindo que Elas foram inspiradas por Deus. </a:t>
            </a:r>
          </a:p>
        </p:txBody>
      </p:sp>
      <p:sp>
        <p:nvSpPr>
          <p:cNvPr id="12" name="Text Box 12"/>
          <p:cNvSpPr txBox="1"/>
          <p:nvPr/>
        </p:nvSpPr>
        <p:spPr>
          <a:xfrm>
            <a:off x="277584" y="2347742"/>
            <a:ext cx="8522389" cy="1003699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200" b="1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 10.35</a:t>
            </a:r>
            <a:r>
              <a:rPr lang="pt-BR" sz="22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“</a:t>
            </a:r>
            <a:r>
              <a:rPr lang="pt-BR" sz="2200" i="1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ele chamou deuses àqueles a quem foi dirigida a palavra de Deus, e a Escritura não pode falhar”</a:t>
            </a:r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151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3336" y="1619402"/>
            <a:ext cx="7830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/>
              <a:t>1 – </a:t>
            </a:r>
            <a:r>
              <a:rPr lang="pt-BR" sz="3200" dirty="0"/>
              <a:t>Cremos </a:t>
            </a:r>
            <a:r>
              <a:rPr lang="pt-BR" sz="3200" dirty="0" smtClean="0"/>
              <a:t>que </a:t>
            </a:r>
            <a:r>
              <a:rPr lang="pt-BR" sz="3200" dirty="0"/>
              <a:t>as </a:t>
            </a:r>
            <a:r>
              <a:rPr lang="pt-BR" sz="3200" dirty="0" smtClean="0"/>
              <a:t>Escrituras </a:t>
            </a:r>
            <a:r>
              <a:rPr lang="pt-BR" sz="3200" dirty="0"/>
              <a:t>Sagradas </a:t>
            </a:r>
            <a:r>
              <a:rPr lang="pt-BR" sz="3200" dirty="0" smtClean="0"/>
              <a:t>são </a:t>
            </a:r>
            <a:r>
              <a:rPr lang="pt-BR" sz="3200" dirty="0"/>
              <a:t>a revelação de Deus, inspirada por Ele. </a:t>
            </a:r>
          </a:p>
        </p:txBody>
      </p: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185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32708" y="1599700"/>
            <a:ext cx="7830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2 </a:t>
            </a:r>
            <a:r>
              <a:rPr lang="pt-BR" sz="2900" dirty="0"/>
              <a:t>– </a:t>
            </a:r>
            <a:r>
              <a:rPr lang="pt-BR" sz="3200" dirty="0"/>
              <a:t>Cremos que toda a Escritura foi inspirada por Deus, que tudo que há nela representa a verdade de Deus. 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143737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0334" y="1619402"/>
            <a:ext cx="7830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3 </a:t>
            </a:r>
            <a:r>
              <a:rPr lang="pt-BR" sz="2900" dirty="0"/>
              <a:t>– </a:t>
            </a:r>
            <a:r>
              <a:rPr lang="pt-BR" sz="3200" dirty="0"/>
              <a:t>Não cremos que haja outro texto, revelação ou profecia não registrada no texto inspirado (Bíblia) que seja digno de aceitação. </a:t>
            </a:r>
          </a:p>
        </p:txBody>
      </p:sp>
    </p:spTree>
    <p:extLst>
      <p:ext uri="{BB962C8B-B14F-4D97-AF65-F5344CB8AC3E}">
        <p14:creationId xmlns:p14="http://schemas.microsoft.com/office/powerpoint/2010/main" val="262839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195943" y="280608"/>
            <a:ext cx="89480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3200" dirty="0" smtClean="0">
                <a:latin typeface="Arial Rounded MT Bold" panose="020F0704030504030204" pitchFamily="34" charset="0"/>
              </a:rPr>
              <a:t>Confissões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71" y="3400423"/>
            <a:ext cx="4246548" cy="2866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9858" y="1420933"/>
            <a:ext cx="7830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/>
              <a:t>4 </a:t>
            </a:r>
            <a:r>
              <a:rPr lang="pt-BR" sz="2900" dirty="0"/>
              <a:t>– </a:t>
            </a:r>
            <a:r>
              <a:rPr lang="pt-BR" sz="3200" dirty="0"/>
              <a:t>Cremos que a bíblia é digna de confiança devendo ser obedecida por se tratar da voz diretiva do próprio Deus.    </a:t>
            </a:r>
          </a:p>
        </p:txBody>
      </p:sp>
    </p:spTree>
    <p:extLst>
      <p:ext uri="{BB962C8B-B14F-4D97-AF65-F5344CB8AC3E}">
        <p14:creationId xmlns:p14="http://schemas.microsoft.com/office/powerpoint/2010/main" val="107912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</TotalTime>
  <Words>2573</Words>
  <Application>Microsoft Office PowerPoint</Application>
  <PresentationFormat>On-screen Show (4:3)</PresentationFormat>
  <Paragraphs>114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Andalus</vt:lpstr>
      <vt:lpstr>Arial</vt:lpstr>
      <vt:lpstr>Arial Rounded MT Bold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40</cp:revision>
  <dcterms:created xsi:type="dcterms:W3CDTF">2015-03-06T10:45:28Z</dcterms:created>
  <dcterms:modified xsi:type="dcterms:W3CDTF">2015-03-15T12:42:57Z</dcterms:modified>
</cp:coreProperties>
</file>